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56" r:id="rId3"/>
    <p:sldId id="257" r:id="rId4"/>
    <p:sldId id="259" r:id="rId5"/>
    <p:sldId id="264" r:id="rId6"/>
    <p:sldId id="265" r:id="rId7"/>
    <p:sldId id="260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DDE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60"/>
  </p:normalViewPr>
  <p:slideViewPr>
    <p:cSldViewPr>
      <p:cViewPr varScale="1">
        <p:scale>
          <a:sx n="102" d="100"/>
          <a:sy n="102" d="100"/>
        </p:scale>
        <p:origin x="8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7640B-0FB1-4D4F-8D58-50B735D17CF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CC3A8-7D97-4FD8-835F-A05244903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2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CC3A8-7D97-4FD8-835F-A05244903E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9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AC8B-D8E5-4CD9-BEDF-9DD294C9FC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B4AC-7FA9-483A-BC54-A8B22C89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7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AC8B-D8E5-4CD9-BEDF-9DD294C9FC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B4AC-7FA9-483A-BC54-A8B22C89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2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AC8B-D8E5-4CD9-BEDF-9DD294C9FC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B4AC-7FA9-483A-BC54-A8B22C89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3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AC8B-D8E5-4CD9-BEDF-9DD294C9FC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B4AC-7FA9-483A-BC54-A8B22C89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7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AC8B-D8E5-4CD9-BEDF-9DD294C9FC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B4AC-7FA9-483A-BC54-A8B22C89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4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AC8B-D8E5-4CD9-BEDF-9DD294C9FC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B4AC-7FA9-483A-BC54-A8B22C89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9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AC8B-D8E5-4CD9-BEDF-9DD294C9FC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B4AC-7FA9-483A-BC54-A8B22C89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0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AC8B-D8E5-4CD9-BEDF-9DD294C9FC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B4AC-7FA9-483A-BC54-A8B22C89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5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AC8B-D8E5-4CD9-BEDF-9DD294C9FC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B4AC-7FA9-483A-BC54-A8B22C89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6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AC8B-D8E5-4CD9-BEDF-9DD294C9FC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B4AC-7FA9-483A-BC54-A8B22C89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0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AC8B-D8E5-4CD9-BEDF-9DD294C9FC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B4AC-7FA9-483A-BC54-A8B22C89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2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FAC8B-D8E5-4CD9-BEDF-9DD294C9FC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9B4AC-7FA9-483A-BC54-A8B22C89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0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228600"/>
            <a:ext cx="7162800" cy="1219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School Math Teacher – Cobb County </a:t>
            </a:r>
            <a:r>
              <a:rPr lang="en-US" b="1" i="1" dirty="0" smtClean="0"/>
              <a:t>AND </a:t>
            </a:r>
            <a:r>
              <a:rPr lang="en-US" dirty="0" smtClean="0"/>
              <a:t>Part-time Tutor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86" y="1662106"/>
            <a:ext cx="913311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Annual Starting Salary -     $42,427.00</a:t>
            </a:r>
          </a:p>
          <a:p>
            <a:r>
              <a:rPr lang="en-US" sz="36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3600" b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 </a:t>
            </a:r>
            <a:r>
              <a:rPr lang="en-US" sz="2000" b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-Tutoring income   $8,320</a:t>
            </a:r>
          </a:p>
          <a:p>
            <a:r>
              <a:rPr lang="en-US" sz="2000" b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sz="2000" b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  - Teaching income $34,427                      </a:t>
            </a:r>
            <a:endParaRPr lang="en-US" sz="2000" b="1" dirty="0">
              <a:latin typeface="Arial Rounded MT Bold" panose="020F0704030504030204" pitchFamily="34" charset="0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0820" y="5943600"/>
            <a:ext cx="8305800" cy="457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393688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Rounded MT Bold" panose="020F0704030504030204" pitchFamily="34" charset="0"/>
              </a:rPr>
              <a:t>Pre-Tax Monthly  Salary:                      $3,535.58                                                                </a:t>
            </a:r>
          </a:p>
          <a:p>
            <a:endParaRPr lang="en-US" sz="2800" b="1" dirty="0" smtClean="0">
              <a:latin typeface="Arial Rounded MT Bold" panose="020F0704030504030204" pitchFamily="34" charset="0"/>
            </a:endParaRPr>
          </a:p>
          <a:p>
            <a:r>
              <a:rPr lang="en-US" sz="2800" b="1" dirty="0" smtClean="0">
                <a:latin typeface="Arial Rounded MT Bold" panose="020F0704030504030204" pitchFamily="34" charset="0"/>
              </a:rPr>
              <a:t>Less: Taxes at  28.8%</a:t>
            </a:r>
          </a:p>
          <a:p>
            <a:r>
              <a:rPr lang="en-US" sz="2800" b="1" dirty="0" smtClean="0">
                <a:latin typeface="Arial Rounded MT Bold" panose="020F0704030504030204" pitchFamily="34" charset="0"/>
              </a:rPr>
              <a:t>                              ($3,535.58 * .288)  = $1,018.25</a:t>
            </a:r>
          </a:p>
          <a:p>
            <a:endParaRPr lang="en-US" sz="2800" b="1" dirty="0" smtClean="0">
              <a:latin typeface="Arial Rounded MT Bold" panose="020F0704030504030204" pitchFamily="34" charset="0"/>
            </a:endParaRPr>
          </a:p>
          <a:p>
            <a:endParaRPr lang="en-US" sz="2800" b="1" dirty="0">
              <a:latin typeface="Arial Rounded MT Bold" panose="020F0704030504030204" pitchFamily="34" charset="0"/>
            </a:endParaRPr>
          </a:p>
          <a:p>
            <a:r>
              <a:rPr lang="en-US" sz="2800" b="1" dirty="0" smtClean="0">
                <a:latin typeface="Arial Rounded MT Bold" panose="020F0704030504030204" pitchFamily="34" charset="0"/>
              </a:rPr>
              <a:t>Take home Salary:                                   $2,517.33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990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Summary….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gain?</a:t>
            </a:r>
            <a:r>
              <a:rPr lang="en-US" dirty="0" smtClean="0"/>
              <a:t>                            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would you change? </a:t>
            </a:r>
            <a:r>
              <a:rPr lang="en-US" dirty="0" smtClean="0"/>
              <a:t>                         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What did you learn as a result….what didn’t you know about “life” before starting this project</a:t>
            </a:r>
            <a:endParaRPr lang="en-US" u="sng" dirty="0"/>
          </a:p>
          <a:p>
            <a:r>
              <a:rPr lang="en-US" dirty="0" smtClean="0"/>
              <a:t>What would you apply in real life?</a:t>
            </a:r>
          </a:p>
        </p:txBody>
      </p:sp>
    </p:spTree>
    <p:extLst>
      <p:ext uri="{BB962C8B-B14F-4D97-AF65-F5344CB8AC3E}">
        <p14:creationId xmlns:p14="http://schemas.microsoft.com/office/powerpoint/2010/main" val="5811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ands.colorado.edu/colorguard/logo-colorado-university-boulde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287" y="1183251"/>
            <a:ext cx="2057400" cy="149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3.findthebest.com/sites/default/files/10/media/images/t/University_of_Colorado_at_Colorado_Springs_4323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6" y="2965"/>
            <a:ext cx="9111343" cy="106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220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9742" y="1183251"/>
            <a:ext cx="5519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4-year cost:                                        $ 74,721.60</a:t>
            </a:r>
          </a:p>
          <a:p>
            <a:r>
              <a:rPr lang="en-US" dirty="0" smtClean="0"/>
              <a:t>Less: Armed Forces Scholarship:             $8,000</a:t>
            </a:r>
          </a:p>
          <a:p>
            <a:r>
              <a:rPr lang="en-US" dirty="0" smtClean="0"/>
              <a:t>Total loan- $                                        </a:t>
            </a:r>
            <a:r>
              <a:rPr lang="en-US" b="1" i="1" dirty="0" smtClean="0"/>
              <a:t>$66, 721.60</a:t>
            </a:r>
            <a:endParaRPr lang="en-US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394466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Loans:</a:t>
            </a:r>
          </a:p>
          <a:p>
            <a:r>
              <a:rPr lang="en-US" dirty="0" smtClean="0"/>
              <a:t>Direct Subsidized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Plus Loan</a:t>
            </a:r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042333"/>
              </p:ext>
            </p:extLst>
          </p:nvPr>
        </p:nvGraphicFramePr>
        <p:xfrm>
          <a:off x="119742" y="3048000"/>
          <a:ext cx="6096000" cy="101092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Compounded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$27,000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baseline="0" dirty="0" smtClean="0"/>
                        <a:t> (120 months)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990622"/>
              </p:ext>
            </p:extLst>
          </p:nvPr>
        </p:nvGraphicFramePr>
        <p:xfrm>
          <a:off x="119742" y="4419600"/>
          <a:ext cx="6096000" cy="1197729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57649"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Compounded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$39,721.60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years (300 months)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4.292%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65471" y="3200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Federal Loan Payment: $281.91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43700" y="4379624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Plus Loan Payment: $230.36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3158" y="5995209"/>
            <a:ext cx="6711042" cy="7398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1887" y="5949628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</a:rPr>
              <a:t>Total loan payments:  		</a:t>
            </a:r>
          </a:p>
          <a:p>
            <a:r>
              <a:rPr lang="en-US" sz="2400" dirty="0" smtClean="0">
                <a:solidFill>
                  <a:srgbClr val="FFFF66"/>
                </a:solidFill>
              </a:rPr>
              <a:t>First 10 years:  512.27        Last 15 years:      $230.36               </a:t>
            </a:r>
            <a:endParaRPr lang="en-US" sz="24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Honda Civic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8100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 of car: $10,570                                          Monthly Payment: $187.54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Lending Bank:  Bank of America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84625"/>
              </p:ext>
            </p:extLst>
          </p:nvPr>
        </p:nvGraphicFramePr>
        <p:xfrm>
          <a:off x="199570" y="5181600"/>
          <a:ext cx="7696200" cy="1071247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431167"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Compounded</a:t>
                      </a:r>
                      <a:endParaRPr lang="en-US" dirty="0"/>
                    </a:p>
                  </a:txBody>
                  <a:tcPr/>
                </a:tc>
              </a:tr>
              <a:tr h="494901">
                <a:tc>
                  <a:txBody>
                    <a:bodyPr/>
                    <a:lstStyle/>
                    <a:p>
                      <a:r>
                        <a:rPr lang="en-US" dirty="0" smtClean="0"/>
                        <a:t>$10,570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years (60 months)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static.cargurus.com/images/forsale/2014/08/23/16/19/2011_honda_civic-pic-8828044587479095225-1024x76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543" y="1181099"/>
            <a:ext cx="3585028" cy="268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static.cargurus.com/images/forsale/2014/08/23/16/19/2011_honda_civic-pic-1101633972161352390-1024x768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04" y="1155074"/>
            <a:ext cx="3654425" cy="274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71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828800"/>
            <a:ext cx="693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Should include the following: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Pictures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Pricing information: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Price you paid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Future value price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Terms of loan (# of years, interest rate, bank)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Monthly payments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02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590800"/>
            <a:ext cx="48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Must include the following:</a:t>
            </a:r>
          </a:p>
          <a:p>
            <a:endParaRPr lang="en-US" dirty="0"/>
          </a:p>
          <a:p>
            <a:r>
              <a:rPr lang="en-US" dirty="0" smtClean="0"/>
              <a:t>Investment company</a:t>
            </a:r>
          </a:p>
          <a:p>
            <a:r>
              <a:rPr lang="en-US" dirty="0" smtClean="0"/>
              <a:t>Type of investment</a:t>
            </a:r>
          </a:p>
          <a:p>
            <a:r>
              <a:rPr lang="en-US" dirty="0" smtClean="0"/>
              <a:t>Interest percentage</a:t>
            </a:r>
          </a:p>
          <a:p>
            <a:r>
              <a:rPr lang="en-US" dirty="0" smtClean="0"/>
              <a:t>How often does it compound</a:t>
            </a:r>
          </a:p>
          <a:p>
            <a:r>
              <a:rPr lang="en-US" dirty="0" smtClean="0"/>
              <a:t>Amount of monthly deposit/payment or is it a one-time lump sum?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Credit Card expenses: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590800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of Credit Card</a:t>
            </a:r>
          </a:p>
          <a:p>
            <a:r>
              <a:rPr lang="en-US" dirty="0" smtClean="0"/>
              <a:t>Outstanding balance</a:t>
            </a:r>
          </a:p>
          <a:p>
            <a:r>
              <a:rPr lang="en-US" dirty="0" smtClean="0"/>
              <a:t>Annual Interest rate</a:t>
            </a:r>
          </a:p>
          <a:p>
            <a:r>
              <a:rPr lang="en-US" dirty="0" smtClean="0"/>
              <a:t>Monthly payment amount</a:t>
            </a:r>
          </a:p>
          <a:p>
            <a:r>
              <a:rPr lang="en-US" dirty="0" smtClean="0"/>
              <a:t>How long will it take you to pay off?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5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Household Expenses</a:t>
            </a:r>
            <a:r>
              <a:rPr lang="en-US" dirty="0" smtClean="0"/>
              <a:t>: yours may look different according to your expenses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20705"/>
              </p:ext>
            </p:extLst>
          </p:nvPr>
        </p:nvGraphicFramePr>
        <p:xfrm>
          <a:off x="723900" y="1676400"/>
          <a:ext cx="7696200" cy="460248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565400"/>
                <a:gridCol w="2052320"/>
                <a:gridCol w="3078480"/>
              </a:tblGrid>
              <a:tr h="563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How/Where</a:t>
                      </a:r>
                      <a:r>
                        <a:rPr lang="en-US" baseline="0" dirty="0" smtClean="0"/>
                        <a:t> you determined cost</a:t>
                      </a:r>
                      <a:endParaRPr lang="en-US" dirty="0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Cell phone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Internet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Electricity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Car Insurance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Renters Insurance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Health</a:t>
                      </a:r>
                      <a:r>
                        <a:rPr lang="en-US" sz="1400" baseline="0" dirty="0" smtClean="0"/>
                        <a:t>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Entertainment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54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Monthly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Repayment of Education Loans:      $ 512.27</a:t>
            </a:r>
            <a:endParaRPr lang="en-US" dirty="0"/>
          </a:p>
          <a:p>
            <a:r>
              <a:rPr lang="en-US" dirty="0" smtClean="0"/>
              <a:t>Car payment:                                      $ 187.54</a:t>
            </a:r>
            <a:endParaRPr lang="en-US" dirty="0"/>
          </a:p>
          <a:p>
            <a:r>
              <a:rPr lang="en-US" dirty="0" smtClean="0"/>
              <a:t>Apartment Rent:                                    339.50</a:t>
            </a:r>
          </a:p>
          <a:p>
            <a:r>
              <a:rPr lang="en-US" dirty="0" smtClean="0"/>
              <a:t>Household Expenses:                       $1,150.00</a:t>
            </a:r>
          </a:p>
          <a:p>
            <a:endParaRPr lang="en-US" dirty="0"/>
          </a:p>
          <a:p>
            <a:r>
              <a:rPr lang="en-US" dirty="0" smtClean="0"/>
              <a:t>Total monthly Expenses:                 $2,189.31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Left?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– Tax Salary:                              $2,517.33</a:t>
            </a:r>
          </a:p>
          <a:p>
            <a:endParaRPr lang="en-US" dirty="0"/>
          </a:p>
          <a:p>
            <a:r>
              <a:rPr lang="en-US" dirty="0" smtClean="0"/>
              <a:t>Monthly Expenses:                           </a:t>
            </a:r>
            <a:r>
              <a:rPr lang="en-US" dirty="0" smtClean="0">
                <a:solidFill>
                  <a:srgbClr val="FF0000"/>
                </a:solidFill>
              </a:rPr>
              <a:t>(2,189.31)</a:t>
            </a:r>
          </a:p>
          <a:p>
            <a:endParaRPr lang="en-US" dirty="0"/>
          </a:p>
          <a:p>
            <a:r>
              <a:rPr lang="en-US" dirty="0" smtClean="0"/>
              <a:t>Remaining income:                            </a:t>
            </a:r>
            <a:r>
              <a:rPr lang="en-US" u="sng" dirty="0" smtClean="0"/>
              <a:t>$328.02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3998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367</Words>
  <Application>Microsoft Office PowerPoint</Application>
  <PresentationFormat>On-screen Show (4:3)</PresentationFormat>
  <Paragraphs>115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Aharoni</vt:lpstr>
      <vt:lpstr>Arial</vt:lpstr>
      <vt:lpstr>Arial Rounded MT Bold</vt:lpstr>
      <vt:lpstr>Calibri</vt:lpstr>
      <vt:lpstr>Office Theme</vt:lpstr>
      <vt:lpstr>High School Math Teacher – Cobb County AND Part-time Tutor</vt:lpstr>
      <vt:lpstr>PowerPoint Presentation</vt:lpstr>
      <vt:lpstr>2011 Honda Civic</vt:lpstr>
      <vt:lpstr>Home: Address</vt:lpstr>
      <vt:lpstr>Investments:</vt:lpstr>
      <vt:lpstr>Credit Card expenses:</vt:lpstr>
      <vt:lpstr>Household Expenses: yours may look different according to your expenses</vt:lpstr>
      <vt:lpstr>Total Monthly Expenses</vt:lpstr>
      <vt:lpstr>What’s Left?</vt:lpstr>
      <vt:lpstr>Summary….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Colorado – Colorado Springs</dc:title>
  <dc:creator>Andrea Farmer</dc:creator>
  <cp:lastModifiedBy>Andrea Farmer</cp:lastModifiedBy>
  <cp:revision>26</cp:revision>
  <dcterms:created xsi:type="dcterms:W3CDTF">2014-11-29T19:41:12Z</dcterms:created>
  <dcterms:modified xsi:type="dcterms:W3CDTF">2015-11-11T02:01:13Z</dcterms:modified>
</cp:coreProperties>
</file>